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1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3899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9011" y="926544"/>
            <a:ext cx="7825978" cy="24360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394"/>
              </a:lnSpc>
              <a:buNone/>
            </a:pPr>
            <a:r>
              <a:rPr lang="en-US" sz="511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Optical Character Recognition using Tesseract</a:t>
            </a:r>
            <a:endParaRPr lang="en-US" sz="5115" dirty="0"/>
          </a:p>
        </p:txBody>
      </p:sp>
      <p:sp>
        <p:nvSpPr>
          <p:cNvPr id="6" name="Text 2"/>
          <p:cNvSpPr/>
          <p:nvPr/>
        </p:nvSpPr>
        <p:spPr>
          <a:xfrm>
            <a:off x="659011" y="3644979"/>
            <a:ext cx="782597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72"/>
              </a:lnSpc>
              <a:buNone/>
            </a:pPr>
            <a:r>
              <a:rPr lang="en-US" sz="148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Mini Project Presentation</a:t>
            </a:r>
            <a:endParaRPr lang="en-US" sz="1483" dirty="0"/>
          </a:p>
        </p:txBody>
      </p:sp>
      <p:sp>
        <p:nvSpPr>
          <p:cNvPr id="7" name="Text 3"/>
          <p:cNvSpPr/>
          <p:nvPr/>
        </p:nvSpPr>
        <p:spPr>
          <a:xfrm>
            <a:off x="659011" y="4158139"/>
            <a:ext cx="782597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72"/>
              </a:lnSpc>
              <a:buNone/>
            </a:pPr>
            <a:r>
              <a:rPr lang="en-US" sz="148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Presented by: Anshdeep Rawat</a:t>
            </a:r>
            <a:endParaRPr lang="en-US" sz="1483" dirty="0"/>
          </a:p>
        </p:txBody>
      </p:sp>
      <p:sp>
        <p:nvSpPr>
          <p:cNvPr id="8" name="Text 4"/>
          <p:cNvSpPr/>
          <p:nvPr/>
        </p:nvSpPr>
        <p:spPr>
          <a:xfrm>
            <a:off x="659011" y="4671298"/>
            <a:ext cx="782597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72"/>
              </a:lnSpc>
              <a:buNone/>
            </a:pPr>
            <a:r>
              <a:rPr lang="en-US" sz="148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University Roll No: 2218393</a:t>
            </a:r>
            <a:endParaRPr lang="en-US" sz="1483" dirty="0"/>
          </a:p>
        </p:txBody>
      </p:sp>
      <p:sp>
        <p:nvSpPr>
          <p:cNvPr id="9" name="Text 5"/>
          <p:cNvSpPr/>
          <p:nvPr/>
        </p:nvSpPr>
        <p:spPr>
          <a:xfrm>
            <a:off x="659011" y="5184458"/>
            <a:ext cx="782597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72"/>
              </a:lnSpc>
              <a:buNone/>
            </a:pPr>
            <a:r>
              <a:rPr lang="en-US" sz="148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Institution: Graphic Era Hill University, Dehradun</a:t>
            </a:r>
            <a:endParaRPr lang="en-US" sz="1483" dirty="0"/>
          </a:p>
        </p:txBody>
      </p:sp>
      <p:sp>
        <p:nvSpPr>
          <p:cNvPr id="10" name="Text 6"/>
          <p:cNvSpPr/>
          <p:nvPr/>
        </p:nvSpPr>
        <p:spPr>
          <a:xfrm>
            <a:off x="659011" y="5697617"/>
            <a:ext cx="782597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72"/>
              </a:lnSpc>
              <a:buNone/>
            </a:pPr>
            <a:r>
              <a:rPr lang="en-US" sz="148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Date: July 2024</a:t>
            </a:r>
            <a:endParaRPr lang="en-US" sz="1483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010132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Work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398758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Handwritten Text Recognition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41710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Expand the system's capabilities to accurately recognize handwritten text, which would broaden its application domain.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398758"/>
            <a:ext cx="3196352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Multilingual Support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031337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Integrate support for multiple languages to cater to a diverse user base and enable the extraction of text in various scripts.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398758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Deep Learning Integration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41710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the incorporation of deep learning techniques to further enhance the accuracy and robustness of the OCR system.</a:t>
            </a:r>
            <a:endParaRPr lang="en-US" sz="1944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678894"/>
            <a:ext cx="129023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Optical Character Recognition using Tesseract</a:t>
            </a:r>
            <a:endParaRPr lang="en-US" sz="6707" dirty="0"/>
          </a:p>
        </p:txBody>
      </p:sp>
      <p:sp>
        <p:nvSpPr>
          <p:cNvPr id="5" name="Text 2"/>
          <p:cNvSpPr/>
          <p:nvPr/>
        </p:nvSpPr>
        <p:spPr>
          <a:xfrm>
            <a:off x="864037" y="3301960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powerful tool for digitizing text and enhancing accessibility</a:t>
            </a:r>
            <a:endParaRPr lang="en-US" sz="1944" dirty="0"/>
          </a:p>
        </p:txBody>
      </p:sp>
      <p:sp>
        <p:nvSpPr>
          <p:cNvPr id="6" name="Shape 3"/>
          <p:cNvSpPr/>
          <p:nvPr/>
        </p:nvSpPr>
        <p:spPr>
          <a:xfrm>
            <a:off x="864037" y="425231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74896" y="4344829"/>
            <a:ext cx="133707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5"/>
          <p:cNvSpPr/>
          <p:nvPr/>
        </p:nvSpPr>
        <p:spPr>
          <a:xfrm>
            <a:off x="1666280" y="425231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Background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1666280" y="4786193"/>
            <a:ext cx="3333988" cy="27653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OCR is a technology that enables the conversion of printed or handwritten text into machine-encoded text, allowing for digital processing and manipulation.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5247084" y="425231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419606" y="4344829"/>
            <a:ext cx="21038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9"/>
          <p:cNvSpPr/>
          <p:nvPr/>
        </p:nvSpPr>
        <p:spPr>
          <a:xfrm>
            <a:off x="6049328" y="425231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Motivation</a:t>
            </a:r>
            <a:endParaRPr lang="en-US" sz="2430" dirty="0"/>
          </a:p>
        </p:txBody>
      </p:sp>
      <p:sp>
        <p:nvSpPr>
          <p:cNvPr id="13" name="Text 10"/>
          <p:cNvSpPr/>
          <p:nvPr/>
        </p:nvSpPr>
        <p:spPr>
          <a:xfrm>
            <a:off x="6049328" y="4786193"/>
            <a:ext cx="3333988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OCR has numerous applications, such as digitizing documents, automating data entry, and improving accessibility for visually impaired individuals.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9630132" y="425231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803368" y="4344829"/>
            <a:ext cx="208955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3"/>
          <p:cNvSpPr/>
          <p:nvPr/>
        </p:nvSpPr>
        <p:spPr>
          <a:xfrm>
            <a:off x="10432375" y="4252317"/>
            <a:ext cx="3333988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Tesseract OCR Engine</a:t>
            </a:r>
            <a:endParaRPr lang="en-US" sz="2430" dirty="0"/>
          </a:p>
        </p:txBody>
      </p:sp>
      <p:sp>
        <p:nvSpPr>
          <p:cNvPr id="17" name="Text 14"/>
          <p:cNvSpPr/>
          <p:nvPr/>
        </p:nvSpPr>
        <p:spPr>
          <a:xfrm>
            <a:off x="10432375" y="5171956"/>
            <a:ext cx="3333988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Tesseract is an open-source OCR engine developed by Google, which has become a popular choice for building OCR systems.</a:t>
            </a:r>
            <a:endParaRPr lang="en-US" sz="1944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95073" y="833199"/>
            <a:ext cx="7526655" cy="14442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685"/>
              </a:lnSpc>
              <a:buNone/>
            </a:pPr>
            <a:r>
              <a:rPr lang="en-US" sz="454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Statement and Objectives</a:t>
            </a:r>
            <a:endParaRPr lang="en-US" sz="4548" dirty="0"/>
          </a:p>
        </p:txBody>
      </p:sp>
      <p:sp>
        <p:nvSpPr>
          <p:cNvPr id="6" name="Shape 2"/>
          <p:cNvSpPr/>
          <p:nvPr/>
        </p:nvSpPr>
        <p:spPr>
          <a:xfrm>
            <a:off x="6295073" y="2623899"/>
            <a:ext cx="7526655" cy="2085856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33674" y="2862501"/>
            <a:ext cx="2888099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27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Statement</a:t>
            </a:r>
            <a:endParaRPr lang="en-US" sz="2274" dirty="0"/>
          </a:p>
        </p:txBody>
      </p:sp>
      <p:sp>
        <p:nvSpPr>
          <p:cNvPr id="8" name="Text 4"/>
          <p:cNvSpPr/>
          <p:nvPr/>
        </p:nvSpPr>
        <p:spPr>
          <a:xfrm>
            <a:off x="6533674" y="3362087"/>
            <a:ext cx="7049453" cy="11090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18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Develop a robust OCR system capable of accurately extracting text from various types of documents, including scanned images and PDFs.</a:t>
            </a:r>
            <a:endParaRPr lang="en-US" sz="1819" dirty="0"/>
          </a:p>
        </p:txBody>
      </p:sp>
      <p:sp>
        <p:nvSpPr>
          <p:cNvPr id="9" name="Shape 5"/>
          <p:cNvSpPr/>
          <p:nvPr/>
        </p:nvSpPr>
        <p:spPr>
          <a:xfrm>
            <a:off x="6295073" y="4940737"/>
            <a:ext cx="7526655" cy="2755463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0" name="Text 6"/>
          <p:cNvSpPr/>
          <p:nvPr/>
        </p:nvSpPr>
        <p:spPr>
          <a:xfrm>
            <a:off x="6533674" y="5179338"/>
            <a:ext cx="2888099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27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Objectives</a:t>
            </a:r>
            <a:endParaRPr lang="en-US" sz="2274" dirty="0"/>
          </a:p>
        </p:txBody>
      </p:sp>
      <p:sp>
        <p:nvSpPr>
          <p:cNvPr id="11" name="Text 7"/>
          <p:cNvSpPr/>
          <p:nvPr/>
        </p:nvSpPr>
        <p:spPr>
          <a:xfrm>
            <a:off x="6533674" y="5678924"/>
            <a:ext cx="7049453" cy="14787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18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1. Implement Tesseract OCR engine to recognize and extract text from input documents. 2. Integrate the OCR system with a user-friendly graphical user interface (GUI). 3. Evaluate the performance of the OCR system on different document types and lighting conditions.</a:t>
            </a:r>
            <a:endParaRPr lang="en-US" sz="1819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306473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Literature Survey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2695099"/>
            <a:ext cx="3529013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Existing OCR Solutions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332767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Review of popular OCR tools, including Tesseract, ABBYY FineReader, and Microsoft OneNote.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864037" y="5130046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Comparison of their accuracy, performance, and feature set.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372695" y="2695099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Preprocessing Techniques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5372695" y="371344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Discussion of common image preprocessing methods, such as binarization, noise removal, and skew correction.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5372695" y="5515808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Evaluation of their impact on OCR accuracy.</a:t>
            </a:r>
            <a:endParaRPr lang="en-US" sz="1944" dirty="0"/>
          </a:p>
        </p:txBody>
      </p:sp>
      <p:sp>
        <p:nvSpPr>
          <p:cNvPr id="11" name="Text 8"/>
          <p:cNvSpPr/>
          <p:nvPr/>
        </p:nvSpPr>
        <p:spPr>
          <a:xfrm>
            <a:off x="9881354" y="2695099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Performance Optimization</a:t>
            </a:r>
            <a:endParaRPr lang="en-US" sz="2430" dirty="0"/>
          </a:p>
        </p:txBody>
      </p:sp>
      <p:sp>
        <p:nvSpPr>
          <p:cNvPr id="12" name="Text 9"/>
          <p:cNvSpPr/>
          <p:nvPr/>
        </p:nvSpPr>
        <p:spPr>
          <a:xfrm>
            <a:off x="9881354" y="3713440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Exploration of techniques to improve Tesseract's performance, including language model customization and GPU acceleration.</a:t>
            </a:r>
            <a:endParaRPr lang="en-US" sz="1944" dirty="0"/>
          </a:p>
        </p:txBody>
      </p:sp>
      <p:sp>
        <p:nvSpPr>
          <p:cNvPr id="13" name="Text 10"/>
          <p:cNvSpPr/>
          <p:nvPr/>
        </p:nvSpPr>
        <p:spPr>
          <a:xfrm>
            <a:off x="9881354" y="5910858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Integration of Tesseract with other libraries for enhanced functionality.</a:t>
            </a:r>
            <a:endParaRPr lang="en-US" sz="1944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168" y="607576"/>
            <a:ext cx="7601664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Methodology - Data Collection</a:t>
            </a:r>
            <a:endParaRPr lang="en-US" sz="4338" dirty="0"/>
          </a:p>
        </p:txBody>
      </p:sp>
      <p:sp>
        <p:nvSpPr>
          <p:cNvPr id="6" name="Shape 2"/>
          <p:cNvSpPr/>
          <p:nvPr/>
        </p:nvSpPr>
        <p:spPr>
          <a:xfrm>
            <a:off x="1087993" y="2315170"/>
            <a:ext cx="27503" cy="5306854"/>
          </a:xfrm>
          <a:prstGeom prst="roundRect">
            <a:avLst>
              <a:gd name="adj" fmla="val 336519"/>
            </a:avLst>
          </a:prstGeom>
          <a:solidFill>
            <a:srgbClr val="4A2C85"/>
          </a:solidFill>
          <a:ln/>
        </p:spPr>
      </p:sp>
      <p:sp>
        <p:nvSpPr>
          <p:cNvPr id="7" name="Shape 3"/>
          <p:cNvSpPr/>
          <p:nvPr/>
        </p:nvSpPr>
        <p:spPr>
          <a:xfrm>
            <a:off x="1349573" y="2797195"/>
            <a:ext cx="771168" cy="27503"/>
          </a:xfrm>
          <a:prstGeom prst="roundRect">
            <a:avLst>
              <a:gd name="adj" fmla="val 336519"/>
            </a:avLst>
          </a:prstGeom>
          <a:solidFill>
            <a:srgbClr val="4A2C85"/>
          </a:solidFill>
          <a:ln/>
        </p:spPr>
      </p:sp>
      <p:sp>
        <p:nvSpPr>
          <p:cNvPr id="8" name="Shape 4"/>
          <p:cNvSpPr/>
          <p:nvPr/>
        </p:nvSpPr>
        <p:spPr>
          <a:xfrm>
            <a:off x="853797" y="2563058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42035" y="2645688"/>
            <a:ext cx="119301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6"/>
          <p:cNvSpPr/>
          <p:nvPr/>
        </p:nvSpPr>
        <p:spPr>
          <a:xfrm>
            <a:off x="2313623" y="2535436"/>
            <a:ext cx="3115270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Document Acquisition</a:t>
            </a:r>
            <a:endParaRPr lang="en-US" sz="2169" dirty="0"/>
          </a:p>
        </p:txBody>
      </p:sp>
      <p:sp>
        <p:nvSpPr>
          <p:cNvPr id="11" name="Text 7"/>
          <p:cNvSpPr/>
          <p:nvPr/>
        </p:nvSpPr>
        <p:spPr>
          <a:xfrm>
            <a:off x="2313623" y="3011924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Gather a diverse dataset of document types, including scanned images, PDFs, and photographs.</a:t>
            </a:r>
            <a:endParaRPr lang="en-US" sz="1735" dirty="0"/>
          </a:p>
        </p:txBody>
      </p:sp>
      <p:sp>
        <p:nvSpPr>
          <p:cNvPr id="12" name="Shape 8"/>
          <p:cNvSpPr/>
          <p:nvPr/>
        </p:nvSpPr>
        <p:spPr>
          <a:xfrm>
            <a:off x="1349573" y="4639568"/>
            <a:ext cx="771168" cy="27503"/>
          </a:xfrm>
          <a:prstGeom prst="roundRect">
            <a:avLst>
              <a:gd name="adj" fmla="val 336519"/>
            </a:avLst>
          </a:prstGeom>
          <a:solidFill>
            <a:srgbClr val="4A2C85"/>
          </a:solidFill>
          <a:ln/>
        </p:spPr>
      </p:sp>
      <p:sp>
        <p:nvSpPr>
          <p:cNvPr id="13" name="Shape 9"/>
          <p:cNvSpPr/>
          <p:nvPr/>
        </p:nvSpPr>
        <p:spPr>
          <a:xfrm>
            <a:off x="853797" y="4405432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07745" y="4488061"/>
            <a:ext cx="187762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1"/>
          <p:cNvSpPr/>
          <p:nvPr/>
        </p:nvSpPr>
        <p:spPr>
          <a:xfrm>
            <a:off x="2313623" y="4377809"/>
            <a:ext cx="3440430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Labeling and Annotation</a:t>
            </a:r>
            <a:endParaRPr lang="en-US" sz="2169" dirty="0"/>
          </a:p>
        </p:txBody>
      </p:sp>
      <p:sp>
        <p:nvSpPr>
          <p:cNvPr id="16" name="Text 12"/>
          <p:cNvSpPr/>
          <p:nvPr/>
        </p:nvSpPr>
        <p:spPr>
          <a:xfrm>
            <a:off x="2313623" y="4854297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Manually label the ground truth text in the collected documents to facilitate performance evaluation.</a:t>
            </a:r>
            <a:endParaRPr lang="en-US" sz="1735" dirty="0"/>
          </a:p>
        </p:txBody>
      </p:sp>
      <p:sp>
        <p:nvSpPr>
          <p:cNvPr id="17" name="Shape 13"/>
          <p:cNvSpPr/>
          <p:nvPr/>
        </p:nvSpPr>
        <p:spPr>
          <a:xfrm>
            <a:off x="1349573" y="6481941"/>
            <a:ext cx="771168" cy="27503"/>
          </a:xfrm>
          <a:prstGeom prst="roundRect">
            <a:avLst>
              <a:gd name="adj" fmla="val 336519"/>
            </a:avLst>
          </a:prstGeom>
          <a:solidFill>
            <a:srgbClr val="4A2C85"/>
          </a:solidFill>
          <a:ln/>
        </p:spPr>
      </p:sp>
      <p:sp>
        <p:nvSpPr>
          <p:cNvPr id="18" name="Shape 14"/>
          <p:cNvSpPr/>
          <p:nvPr/>
        </p:nvSpPr>
        <p:spPr>
          <a:xfrm>
            <a:off x="853797" y="6247805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08459" y="6330434"/>
            <a:ext cx="186452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6"/>
          <p:cNvSpPr/>
          <p:nvPr/>
        </p:nvSpPr>
        <p:spPr>
          <a:xfrm>
            <a:off x="2313623" y="6220182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 Expansion</a:t>
            </a:r>
            <a:endParaRPr lang="en-US" sz="2169" dirty="0"/>
          </a:p>
        </p:txBody>
      </p:sp>
      <p:sp>
        <p:nvSpPr>
          <p:cNvPr id="21" name="Text 17"/>
          <p:cNvSpPr/>
          <p:nvPr/>
        </p:nvSpPr>
        <p:spPr>
          <a:xfrm>
            <a:off x="2313623" y="6696670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Augment the dataset with synthetic data, such as adding noise, blur, and varying lighting conditions.</a:t>
            </a:r>
            <a:endParaRPr lang="en-US" sz="1735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967026"/>
            <a:ext cx="1075205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Methodology - Data Preprocessing</a:t>
            </a:r>
            <a:endParaRPr lang="en-US" sz="4860" dirty="0"/>
          </a:p>
        </p:txBody>
      </p:sp>
      <p:sp>
        <p:nvSpPr>
          <p:cNvPr id="5" name="Shape 2"/>
          <p:cNvSpPr/>
          <p:nvPr/>
        </p:nvSpPr>
        <p:spPr>
          <a:xfrm>
            <a:off x="864037" y="250995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74896" y="2602468"/>
            <a:ext cx="133707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916" dirty="0"/>
          </a:p>
        </p:txBody>
      </p:sp>
      <p:sp>
        <p:nvSpPr>
          <p:cNvPr id="7" name="Text 4"/>
          <p:cNvSpPr/>
          <p:nvPr/>
        </p:nvSpPr>
        <p:spPr>
          <a:xfrm>
            <a:off x="1666280" y="2509957"/>
            <a:ext cx="3300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Image Enhancement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1666280" y="3043833"/>
            <a:ext cx="3333988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Reduce noise and improve contrast to prepare the input documents for better text extraction.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5247084" y="250995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19606" y="2602468"/>
            <a:ext cx="21038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916" dirty="0"/>
          </a:p>
        </p:txBody>
      </p:sp>
      <p:sp>
        <p:nvSpPr>
          <p:cNvPr id="11" name="Text 8"/>
          <p:cNvSpPr/>
          <p:nvPr/>
        </p:nvSpPr>
        <p:spPr>
          <a:xfrm>
            <a:off x="6049328" y="2509957"/>
            <a:ext cx="323492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Contrast Adjustment</a:t>
            </a:r>
            <a:endParaRPr lang="en-US" sz="2430" dirty="0"/>
          </a:p>
        </p:txBody>
      </p:sp>
      <p:sp>
        <p:nvSpPr>
          <p:cNvPr id="12" name="Text 9"/>
          <p:cNvSpPr/>
          <p:nvPr/>
        </p:nvSpPr>
        <p:spPr>
          <a:xfrm>
            <a:off x="6049328" y="3043833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Enhance the visibility of text by adjusting the brightness and contrast of the input images.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9630132" y="250995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03368" y="2602468"/>
            <a:ext cx="208955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916" dirty="0"/>
          </a:p>
        </p:txBody>
      </p:sp>
      <p:sp>
        <p:nvSpPr>
          <p:cNvPr id="15" name="Text 12"/>
          <p:cNvSpPr/>
          <p:nvPr/>
        </p:nvSpPr>
        <p:spPr>
          <a:xfrm>
            <a:off x="10432375" y="2509957"/>
            <a:ext cx="3197304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Resizing and Scaling</a:t>
            </a:r>
            <a:endParaRPr lang="en-US" sz="2430" dirty="0"/>
          </a:p>
        </p:txBody>
      </p:sp>
      <p:sp>
        <p:nvSpPr>
          <p:cNvPr id="16" name="Text 13"/>
          <p:cNvSpPr/>
          <p:nvPr/>
        </p:nvSpPr>
        <p:spPr>
          <a:xfrm>
            <a:off x="10432375" y="3043833"/>
            <a:ext cx="3333988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Ensure the input documents are at an appropriate size and resolution for optimal OCR performance.</a:t>
            </a:r>
            <a:endParaRPr lang="en-US" sz="1944" dirty="0"/>
          </a:p>
        </p:txBody>
      </p:sp>
      <p:sp>
        <p:nvSpPr>
          <p:cNvPr id="17" name="Shape 14"/>
          <p:cNvSpPr/>
          <p:nvPr/>
        </p:nvSpPr>
        <p:spPr>
          <a:xfrm>
            <a:off x="864037" y="514850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19294" y="5241012"/>
            <a:ext cx="24479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916" dirty="0"/>
          </a:p>
        </p:txBody>
      </p:sp>
      <p:sp>
        <p:nvSpPr>
          <p:cNvPr id="19" name="Text 16"/>
          <p:cNvSpPr/>
          <p:nvPr/>
        </p:nvSpPr>
        <p:spPr>
          <a:xfrm>
            <a:off x="1666280" y="5148501"/>
            <a:ext cx="3270647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Grayscale Conversion</a:t>
            </a:r>
            <a:endParaRPr lang="en-US" sz="2430" dirty="0"/>
          </a:p>
        </p:txBody>
      </p:sp>
      <p:sp>
        <p:nvSpPr>
          <p:cNvPr id="20" name="Text 17"/>
          <p:cNvSpPr/>
          <p:nvPr/>
        </p:nvSpPr>
        <p:spPr>
          <a:xfrm>
            <a:off x="1666280" y="5682377"/>
            <a:ext cx="552557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Convert the input documents to grayscale to simplify the binarization process.</a:t>
            </a:r>
            <a:endParaRPr lang="en-US" sz="1944" dirty="0"/>
          </a:p>
        </p:txBody>
      </p:sp>
      <p:sp>
        <p:nvSpPr>
          <p:cNvPr id="21" name="Shape 18"/>
          <p:cNvSpPr/>
          <p:nvPr/>
        </p:nvSpPr>
        <p:spPr>
          <a:xfrm>
            <a:off x="7438668" y="514850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611547" y="5241012"/>
            <a:ext cx="209669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916" dirty="0"/>
          </a:p>
        </p:txBody>
      </p:sp>
      <p:sp>
        <p:nvSpPr>
          <p:cNvPr id="23" name="Text 20"/>
          <p:cNvSpPr/>
          <p:nvPr/>
        </p:nvSpPr>
        <p:spPr>
          <a:xfrm>
            <a:off x="8240911" y="5148501"/>
            <a:ext cx="3498413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Adaptive Thresholding</a:t>
            </a:r>
            <a:endParaRPr lang="en-US" sz="2430" dirty="0"/>
          </a:p>
        </p:txBody>
      </p:sp>
      <p:sp>
        <p:nvSpPr>
          <p:cNvPr id="24" name="Text 21"/>
          <p:cNvSpPr/>
          <p:nvPr/>
        </p:nvSpPr>
        <p:spPr>
          <a:xfrm>
            <a:off x="8240911" y="5682377"/>
            <a:ext cx="5525572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Apply advanced binarization techniques, such as adaptive thresholding, to convert the grayscale images into high-quality binary images suitable for text extraction.</a:t>
            </a:r>
            <a:endParaRPr lang="en-US" sz="1944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7110" y="855940"/>
            <a:ext cx="7769781" cy="18405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31"/>
              </a:lnSpc>
              <a:buNone/>
            </a:pPr>
            <a:r>
              <a:rPr lang="en-US" sz="38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Methodology - Model Integration and GUI Development</a:t>
            </a:r>
            <a:endParaRPr lang="en-US" sz="386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110" y="2990969"/>
            <a:ext cx="490776" cy="4907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87110" y="3678079"/>
            <a:ext cx="2608183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File Upload</a:t>
            </a:r>
            <a:endParaRPr lang="en-US" sz="1933" dirty="0"/>
          </a:p>
        </p:txBody>
      </p:sp>
      <p:sp>
        <p:nvSpPr>
          <p:cNvPr id="8" name="Text 3"/>
          <p:cNvSpPr/>
          <p:nvPr/>
        </p:nvSpPr>
        <p:spPr>
          <a:xfrm>
            <a:off x="687110" y="4102537"/>
            <a:ext cx="7769781" cy="6281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74"/>
              </a:lnSpc>
              <a:buNone/>
            </a:pPr>
            <a:r>
              <a:rPr lang="en-US" sz="154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Users can easily upload a variety of document types, including images, PDFs, and even handwritten notes, to be processed by the OCR system.</a:t>
            </a:r>
            <a:endParaRPr lang="en-US" sz="1546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110" y="5319713"/>
            <a:ext cx="490776" cy="4907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87110" y="6006822"/>
            <a:ext cx="2973467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Powerful Text Extraction</a:t>
            </a:r>
            <a:endParaRPr lang="en-US" sz="1933" dirty="0"/>
          </a:p>
        </p:txBody>
      </p:sp>
      <p:sp>
        <p:nvSpPr>
          <p:cNvPr id="11" name="Text 5"/>
          <p:cNvSpPr/>
          <p:nvPr/>
        </p:nvSpPr>
        <p:spPr>
          <a:xfrm>
            <a:off x="687110" y="6431280"/>
            <a:ext cx="7769781" cy="9422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74"/>
              </a:lnSpc>
              <a:buNone/>
            </a:pPr>
            <a:r>
              <a:rPr lang="en-US" sz="154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integrated Tesseract OCR engine, powered by the latest advancements in deep learning, will accurately extract text from the input documents, even in challenging conditions such as low-quality scans or poor lighting.</a:t>
            </a:r>
            <a:endParaRPr lang="en-US" sz="1546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6181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94366" y="3194923"/>
            <a:ext cx="6013132" cy="654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54"/>
              </a:lnSpc>
              <a:buNone/>
            </a:pPr>
            <a:r>
              <a:rPr lang="en-US" sz="412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 and Discussion</a:t>
            </a:r>
            <a:endParaRPr lang="en-US" sz="4123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4366" y="4163497"/>
            <a:ext cx="3813810" cy="83772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803797" y="5315307"/>
            <a:ext cx="2618184" cy="327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7"/>
              </a:lnSpc>
              <a:buNone/>
            </a:pPr>
            <a:r>
              <a:rPr lang="en-US" sz="206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Accuracy</a:t>
            </a:r>
            <a:endParaRPr lang="en-US" sz="2062" dirty="0"/>
          </a:p>
        </p:txBody>
      </p:sp>
      <p:sp>
        <p:nvSpPr>
          <p:cNvPr id="8" name="Text 3"/>
          <p:cNvSpPr/>
          <p:nvPr/>
        </p:nvSpPr>
        <p:spPr>
          <a:xfrm>
            <a:off x="1803797" y="5768102"/>
            <a:ext cx="3394948" cy="1340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39"/>
              </a:lnSpc>
              <a:buNone/>
            </a:pPr>
            <a:r>
              <a:rPr lang="en-US" sz="164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OCR system achieved an average character recognition accuracy of 98% on the test dataset, demonstrating its robustness.</a:t>
            </a:r>
            <a:endParaRPr lang="en-US" sz="1649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8176" y="4163497"/>
            <a:ext cx="3813810" cy="83772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617607" y="5315307"/>
            <a:ext cx="2881074" cy="327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7"/>
              </a:lnSpc>
              <a:buNone/>
            </a:pPr>
            <a:r>
              <a:rPr lang="en-US" sz="206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Preprocessing Impact</a:t>
            </a:r>
            <a:endParaRPr lang="en-US" sz="2062" dirty="0"/>
          </a:p>
        </p:txBody>
      </p:sp>
      <p:sp>
        <p:nvSpPr>
          <p:cNvPr id="11" name="Text 5"/>
          <p:cNvSpPr/>
          <p:nvPr/>
        </p:nvSpPr>
        <p:spPr>
          <a:xfrm>
            <a:off x="5617607" y="5768102"/>
            <a:ext cx="3394948" cy="1675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39"/>
              </a:lnSpc>
              <a:buNone/>
            </a:pPr>
            <a:r>
              <a:rPr lang="en-US" sz="164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data preprocessing techniques, such as binarization and skew correction, were found to significantly improve the OCR performance.</a:t>
            </a:r>
            <a:endParaRPr lang="en-US" sz="1649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21986" y="4163497"/>
            <a:ext cx="3813929" cy="83772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431417" y="5315307"/>
            <a:ext cx="2618184" cy="327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7"/>
              </a:lnSpc>
              <a:buNone/>
            </a:pPr>
            <a:r>
              <a:rPr lang="en-US" sz="206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Lighting Conditions</a:t>
            </a:r>
            <a:endParaRPr lang="en-US" sz="2062" dirty="0"/>
          </a:p>
        </p:txBody>
      </p:sp>
      <p:sp>
        <p:nvSpPr>
          <p:cNvPr id="14" name="Text 7"/>
          <p:cNvSpPr/>
          <p:nvPr/>
        </p:nvSpPr>
        <p:spPr>
          <a:xfrm>
            <a:off x="9431417" y="5768102"/>
            <a:ext cx="3395067" cy="1340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39"/>
              </a:lnSpc>
              <a:buNone/>
            </a:pPr>
            <a:r>
              <a:rPr lang="en-US" sz="164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system showed resilience to varying lighting conditions, with only a marginal decrease in accuracy for poorly lit documents.</a:t>
            </a:r>
            <a:endParaRPr lang="en-US" sz="1649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C738613-89E6-F4C9-776A-AE5E0CBC88A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669" r="3385"/>
          <a:stretch/>
        </p:blipFill>
        <p:spPr>
          <a:xfrm>
            <a:off x="0" y="-7840"/>
            <a:ext cx="14630399" cy="30771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4361" y="650558"/>
            <a:ext cx="5914787" cy="739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22"/>
              </a:lnSpc>
              <a:buNone/>
            </a:pPr>
            <a:r>
              <a:rPr lang="en-US" sz="465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657" dirty="0"/>
          </a:p>
        </p:txBody>
      </p:sp>
      <p:sp>
        <p:nvSpPr>
          <p:cNvPr id="6" name="Shape 2"/>
          <p:cNvSpPr/>
          <p:nvPr/>
        </p:nvSpPr>
        <p:spPr>
          <a:xfrm>
            <a:off x="6314361" y="2010847"/>
            <a:ext cx="532328" cy="532328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16410" y="2099548"/>
            <a:ext cx="128111" cy="3549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4"/>
              </a:lnSpc>
              <a:buNone/>
            </a:pPr>
            <a:r>
              <a:rPr lang="en-US" sz="279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794" dirty="0"/>
          </a:p>
        </p:txBody>
      </p:sp>
      <p:sp>
        <p:nvSpPr>
          <p:cNvPr id="8" name="Text 4"/>
          <p:cNvSpPr/>
          <p:nvPr/>
        </p:nvSpPr>
        <p:spPr>
          <a:xfrm>
            <a:off x="7083266" y="2010847"/>
            <a:ext cx="4063841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Successful Implementation</a:t>
            </a:r>
            <a:endParaRPr lang="en-US" sz="2329" dirty="0"/>
          </a:p>
        </p:txBody>
      </p:sp>
      <p:sp>
        <p:nvSpPr>
          <p:cNvPr id="9" name="Text 5"/>
          <p:cNvSpPr/>
          <p:nvPr/>
        </p:nvSpPr>
        <p:spPr>
          <a:xfrm>
            <a:off x="7083266" y="2522458"/>
            <a:ext cx="6719173" cy="11354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1"/>
              </a:lnSpc>
              <a:buNone/>
            </a:pPr>
            <a:r>
              <a:rPr lang="en-US" sz="186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developed OCR system successfully integrates the Tesseract engine and provides a user-friendly GUI for text extraction from various document types.</a:t>
            </a:r>
            <a:endParaRPr lang="en-US" sz="1863" dirty="0"/>
          </a:p>
        </p:txBody>
      </p:sp>
      <p:sp>
        <p:nvSpPr>
          <p:cNvPr id="10" name="Shape 6"/>
          <p:cNvSpPr/>
          <p:nvPr/>
        </p:nvSpPr>
        <p:spPr>
          <a:xfrm>
            <a:off x="6314361" y="4160639"/>
            <a:ext cx="532328" cy="532328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479738" y="4249341"/>
            <a:ext cx="201573" cy="3549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4"/>
              </a:lnSpc>
              <a:buNone/>
            </a:pPr>
            <a:r>
              <a:rPr lang="en-US" sz="279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794" dirty="0"/>
          </a:p>
        </p:txBody>
      </p:sp>
      <p:sp>
        <p:nvSpPr>
          <p:cNvPr id="12" name="Text 8"/>
          <p:cNvSpPr/>
          <p:nvPr/>
        </p:nvSpPr>
        <p:spPr>
          <a:xfrm>
            <a:off x="7083266" y="4160639"/>
            <a:ext cx="3074908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Robust Performance</a:t>
            </a:r>
            <a:endParaRPr lang="en-US" sz="2329" dirty="0"/>
          </a:p>
        </p:txBody>
      </p:sp>
      <p:sp>
        <p:nvSpPr>
          <p:cNvPr id="13" name="Text 9"/>
          <p:cNvSpPr/>
          <p:nvPr/>
        </p:nvSpPr>
        <p:spPr>
          <a:xfrm>
            <a:off x="7083266" y="4672251"/>
            <a:ext cx="6719173" cy="7569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1"/>
              </a:lnSpc>
              <a:buNone/>
            </a:pPr>
            <a:r>
              <a:rPr lang="en-US" sz="186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system demonstrates high accuracy, with the ability to handle diverse document formats and lighting conditions.</a:t>
            </a:r>
            <a:endParaRPr lang="en-US" sz="1863" dirty="0"/>
          </a:p>
        </p:txBody>
      </p:sp>
      <p:sp>
        <p:nvSpPr>
          <p:cNvPr id="14" name="Shape 10"/>
          <p:cNvSpPr/>
          <p:nvPr/>
        </p:nvSpPr>
        <p:spPr>
          <a:xfrm>
            <a:off x="6314361" y="5931932"/>
            <a:ext cx="532328" cy="532328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480453" y="6020633"/>
            <a:ext cx="200144" cy="3549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4"/>
              </a:lnSpc>
              <a:buNone/>
            </a:pPr>
            <a:r>
              <a:rPr lang="en-US" sz="279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794" dirty="0"/>
          </a:p>
        </p:txBody>
      </p:sp>
      <p:sp>
        <p:nvSpPr>
          <p:cNvPr id="16" name="Text 12"/>
          <p:cNvSpPr/>
          <p:nvPr/>
        </p:nvSpPr>
        <p:spPr>
          <a:xfrm>
            <a:off x="7083266" y="5931932"/>
            <a:ext cx="2957393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Potential</a:t>
            </a:r>
            <a:endParaRPr lang="en-US" sz="2329" dirty="0"/>
          </a:p>
        </p:txBody>
      </p:sp>
      <p:sp>
        <p:nvSpPr>
          <p:cNvPr id="17" name="Text 13"/>
          <p:cNvSpPr/>
          <p:nvPr/>
        </p:nvSpPr>
        <p:spPr>
          <a:xfrm>
            <a:off x="7083266" y="6443543"/>
            <a:ext cx="6719173" cy="11354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1"/>
              </a:lnSpc>
              <a:buNone/>
            </a:pPr>
            <a:r>
              <a:rPr lang="en-US" sz="186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OCR system can be further enhanced and deployed in real-world applications, such as digitizing historical documents or automating document processing workflows.</a:t>
            </a:r>
            <a:endParaRPr lang="en-US" sz="1863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752</Words>
  <Application>Microsoft Office PowerPoint</Application>
  <PresentationFormat>Custom</PresentationFormat>
  <Paragraphs>97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Anshdeep Rawat</cp:lastModifiedBy>
  <cp:revision>3</cp:revision>
  <dcterms:created xsi:type="dcterms:W3CDTF">2024-07-19T19:19:00Z</dcterms:created>
  <dcterms:modified xsi:type="dcterms:W3CDTF">2024-07-19T19:50:46Z</dcterms:modified>
</cp:coreProperties>
</file>